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6" r:id="rId9"/>
    <p:sldId id="262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34532-C0AF-CF48-95D6-424E2535806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00200" y="2386739"/>
            <a:ext cx="8991596" cy="1645920"/>
          </a:xfrm>
          <a:ln w="38103" cap="sq">
            <a:solidFill>
              <a:srgbClr val="404040"/>
            </a:solidFill>
            <a:prstDash val="solid"/>
            <a:miter/>
          </a:ln>
        </p:spPr>
        <p:txBody>
          <a:bodyPr lIns="274320" rIns="274320"/>
          <a:lstStyle>
            <a:lvl1pPr>
              <a:defRPr sz="3800"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A2395-3F5D-5343-906C-7BB8881FF2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08" cy="1239889"/>
          </a:xfrm>
        </p:spPr>
        <p:txBody>
          <a:bodyPr anchorCtr="1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CBE3AB04-AF1F-484B-81B3-CFFD6BE117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52E28F18-D968-7D45-BEA7-F90E0A8D9616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C58F548-9011-ED44-B6B4-5DAD3B8610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8FFEF2A5-5B2F-7641-9906-A5A88D6CA3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4850C1-87C2-CF49-A156-B6218BA2C2B8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95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0D06-BD4B-FA42-AF37-A11B523D02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E6CF6-C18D-DA41-AFFA-722D5BC6594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1FFB-E5EA-2648-97A8-08F63A96EE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7A959-9B25-8945-BAAE-C6F299B8AFE0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D19A3-71C7-1F4A-BBE3-7E03545DB4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0DA64-0AB7-564D-B4BC-E616AECFAA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C83624-F14E-4C45-9E5C-993372DA3FA8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AB088F-39C2-3141-8C1A-B07223095EB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653113" y="937259"/>
            <a:ext cx="1298603" cy="498348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01F9F-C22A-294E-996E-9829349CC2B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231136" y="937259"/>
            <a:ext cx="6198489" cy="498348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FB6A5-5016-884E-A1DA-BCF9C74594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BC45BD-30AB-4E4A-BBE4-7313FB1F18AA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4EE2A-CC68-7145-8D02-F69228BCE0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868A-C63D-1E41-80D1-DE29C8AAB2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D1BC3-C474-0047-9E31-A645D81A6061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0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C1B9-A733-9B46-996E-B59B3A7C14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F29DA-9BD9-C94A-9E9F-D6DCFB18E9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87FDFC4-9801-C841-BF8F-40A03EC3CE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2D5513-D9B7-2448-8708-D5CEE9A3B442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F9881A5D-B7F6-A344-9331-4EF12CEF11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D4C363E5-F207-E44C-8A26-4031DD59AF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CAA2CF-CEAE-E04B-B693-1DD24D9ACE00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rgbClr val="F6A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A6B5-1451-CA4A-B26E-90994A27B5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00200" y="2386739"/>
            <a:ext cx="8991596" cy="1645920"/>
          </a:xfrm>
          <a:ln w="38103" cap="sq">
            <a:solidFill>
              <a:srgbClr val="404040"/>
            </a:solidFill>
            <a:prstDash val="solid"/>
            <a:miter/>
          </a:ln>
        </p:spPr>
        <p:txBody>
          <a:bodyPr lIns="274320" rIns="274320"/>
          <a:lstStyle>
            <a:lvl1pPr>
              <a:defRPr sz="3800"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5A4ED-0A29-E945-95AF-D7F474E36D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695194" y="4352461"/>
            <a:ext cx="6801608" cy="1265081"/>
          </a:xfrm>
        </p:spPr>
        <p:txBody>
          <a:bodyPr anchorCtr="1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3C6F283-AEE3-334F-B5EA-4F63257874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0F27DF1-2416-6741-B4B1-BB180FE35418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87DA189-0029-584E-8DEF-D229BCE5F7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2C2733AA-FE31-8E43-9977-BF4E064673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BE5468-5327-C448-9C4A-593051B1D874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4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98B6-E760-104A-9C69-45AAF4B59A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7F8B9-8DE0-7F42-9796-C6F97D17EFB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81912" y="2638044"/>
            <a:ext cx="4271775" cy="31019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4AC27-0487-A146-82FC-89F2CA647E5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38319" y="2638044"/>
            <a:ext cx="4270248" cy="31019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7DC37F1-E8D6-624F-9BB2-ACB3C248D1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E5EA17-DF21-D944-8FC9-9791BB5405A3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3AB7C5F6-6F08-E44A-8594-8F2EB2C295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759C41D5-03F5-1D4E-8644-CCD47D96DD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F454-77B3-C342-BFCF-BEF6BE6FEF1B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CD9570B-7CBE-8142-BCBD-AF43FB7A60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83439" y="2313432"/>
            <a:ext cx="4270248" cy="704088"/>
          </a:xfrm>
        </p:spPr>
        <p:txBody>
          <a:bodyPr anchor="b" anchorCtr="1"/>
          <a:lstStyle>
            <a:lvl1pPr marL="0" indent="0" algn="ctr">
              <a:buNone/>
              <a:defRPr sz="1900" cap="all" spc="100">
                <a:solidFill>
                  <a:srgbClr val="6B889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1A53F3AC-03B4-054B-AD9A-531A1253FBD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583439" y="3143250"/>
            <a:ext cx="4270248" cy="25967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42148D53-DB4A-1B4F-93F9-D14570B059F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338319" y="3143250"/>
            <a:ext cx="4253487" cy="25967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8FE58-1099-404D-889F-93FA8B61F00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338319" y="2313432"/>
            <a:ext cx="4270248" cy="704088"/>
          </a:xfrm>
        </p:spPr>
        <p:txBody>
          <a:bodyPr anchor="b" anchorCtr="1"/>
          <a:lstStyle>
            <a:lvl1pPr marL="0" indent="0" algn="ctr">
              <a:buNone/>
              <a:defRPr sz="1900" cap="all" spc="100">
                <a:solidFill>
                  <a:srgbClr val="6B889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3EAEE5CD-7D02-0F47-9548-E9127BE844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9CEDD-D25C-1949-B58A-DA60F3BB879F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725BCED-6D34-9E41-B777-F5669F6099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DA64514F-AE77-8642-B1BC-D80DF139551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DDD3BA-FB66-ED4F-A515-B215CD0C933E}" type="slidenum">
              <a:t>‹nr.›</a:t>
            </a:fld>
            <a:endParaRPr lang="en-US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A741D982-7ECA-3746-BA95-29543207558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9CA6-F350-634D-9B4C-9CA6B76A8D7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DEEC7-EE9A-BA40-BD5C-8662ACEFF7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277EB5-618E-F744-986C-69A3408B693B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F9CFF-6FD9-C34F-9EB7-D495A7E538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E5921-7992-1946-8E52-59DF90F2F2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C015A8-1A8A-DF40-81F3-28EBC2436652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7410C-550A-434F-9B26-6A799FC7F8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BD17F8-7BEF-1F4C-9C76-12B493BCE23C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5C795-DEE2-594E-9FF0-8511513E85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727CD-F324-1847-B5C7-11AFBC6D8A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8610BC-EA6B-A54B-9BAF-9FB775B24325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8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AA402430-2607-D642-AB7C-0FBAB714132F}"/>
              </a:ext>
            </a:extLst>
          </p:cNvPr>
          <p:cNvSpPr/>
          <p:nvPr/>
        </p:nvSpPr>
        <p:spPr>
          <a:xfrm>
            <a:off x="0" y="0"/>
            <a:ext cx="6096003" cy="6858000"/>
          </a:xfrm>
          <a:prstGeom prst="rect">
            <a:avLst/>
          </a:prstGeom>
          <a:solidFill>
            <a:srgbClr val="9BAFB5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50782A0-239F-964A-A16E-09BBC06EB7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672" y="2243827"/>
            <a:ext cx="4486659" cy="11415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70A2E4-9055-CD4A-AB24-432B42AC48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36083" y="804672"/>
            <a:ext cx="4815843" cy="5248656"/>
          </a:xfrm>
        </p:spPr>
        <p:txBody>
          <a:bodyPr/>
          <a:lstStyle>
            <a:lvl1pPr>
              <a:defRPr sz="19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3DF9C2B-5715-3340-A171-D905CC1392D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115568" y="3549920"/>
            <a:ext cx="3794759" cy="2194038"/>
          </a:xfrm>
        </p:spPr>
        <p:txBody>
          <a:bodyPr anchorCtr="1"/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9DA2F252-0ADD-1E40-A58C-4993A08B26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EF1870-977C-DA40-990D-3A6A184E26F4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BABF1928-E2F7-5B40-8B78-C88D775DA2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804672" y="6236207"/>
            <a:ext cx="5124800" cy="3200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9FD58C79-DF44-EC4E-BCDE-7757BE0959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B9C319-2CC7-6B49-B282-3ABD96CC87E0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3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AF3076FE-1BDE-4343-A0DA-88C42D734EE3}"/>
              </a:ext>
            </a:extLst>
          </p:cNvPr>
          <p:cNvSpPr/>
          <p:nvPr/>
        </p:nvSpPr>
        <p:spPr>
          <a:xfrm>
            <a:off x="0" y="0"/>
            <a:ext cx="6096003" cy="6858000"/>
          </a:xfrm>
          <a:prstGeom prst="rect">
            <a:avLst/>
          </a:prstGeom>
          <a:solidFill>
            <a:srgbClr val="9BAFB5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6DE7011-E0FF-FC44-B465-B473552EB0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8521" y="2243827"/>
            <a:ext cx="4494998" cy="1134642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A130332D-133B-6C44-9ED3-32AA0671909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096003" y="0"/>
            <a:ext cx="6102092" cy="6858000"/>
          </a:xfrm>
          <a:solidFill>
            <a:srgbClr val="BFBFBF"/>
          </a:solidFill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F6A1B75-A19C-FF4C-A8EB-5EF9A62340C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115568" y="3549920"/>
            <a:ext cx="3794759" cy="2194038"/>
          </a:xfrm>
        </p:spPr>
        <p:txBody>
          <a:bodyPr anchorCtr="1"/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F5CDE17C-FDE3-994D-98DD-3A51A4DB9A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5D1A057E-129F-9748-AD80-852BC0C796F1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6E22466F-FBB3-9643-96B4-974EF3479E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804672" y="6236207"/>
            <a:ext cx="5124800" cy="3200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0295ADA8-FD1C-D344-B180-8B732B40EC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BEA1B0-913C-B843-B4FB-870DCB529741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0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C59084-B4C4-8940-BBFC-1B31678D1B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4" cy="1188720"/>
          </a:xfrm>
          <a:prstGeom prst="rect">
            <a:avLst/>
          </a:prstGeom>
          <a:solidFill>
            <a:srgbClr val="FFFFFF"/>
          </a:solidFill>
          <a:ln w="31747" cap="sq">
            <a:solidFill>
              <a:srgbClr val="404040"/>
            </a:solidFill>
            <a:prstDash val="solid"/>
            <a:miter/>
          </a:ln>
        </p:spPr>
        <p:txBody>
          <a:bodyPr vert="horz" wrap="square" lIns="182880" tIns="182880" rIns="182880" bIns="182880" anchor="ctr" anchorCtr="1" compatLnSpc="1">
            <a:normAutofit/>
          </a:bodyPr>
          <a:lstStyle/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EEF9B-2B8C-4847-83D0-4BFF29DD2D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4" cy="31019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FE9DA-869C-334A-ABDB-7284E499F04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821430" y="6238814"/>
            <a:ext cx="2753743" cy="3239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000000"/>
                </a:solidFill>
                <a:uFillTx/>
                <a:latin typeface="Gill Sans MT"/>
              </a:defRPr>
            </a:lvl1pPr>
          </a:lstStyle>
          <a:p>
            <a:pPr lvl="0"/>
            <a:fld id="{E8B2B24D-656B-4C49-A86F-1CA677EE3ED2}" type="datetime1">
              <a:rPr lang="en-US"/>
              <a:pPr lvl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AE1F5-F615-6547-8844-B175A065BE2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600200" y="6236207"/>
            <a:ext cx="5901190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000000"/>
                </a:solidFill>
                <a:uFillTx/>
                <a:latin typeface="Gill Sans MT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5396F-DBAC-684F-8848-A7C7B984C78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758921" y="6217920"/>
            <a:ext cx="365760" cy="365760"/>
          </a:xfrm>
          <a:prstGeom prst="rect">
            <a:avLst/>
          </a:prstGeom>
          <a:solidFill>
            <a:srgbClr val="1D1D1D">
              <a:alpha val="70000"/>
            </a:srgbClr>
          </a:solidFill>
          <a:ln>
            <a:noFill/>
          </a:ln>
        </p:spPr>
        <p:txBody>
          <a:bodyPr vert="horz" wrap="square" lIns="18288" tIns="45720" rIns="18288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FFFFFF"/>
                </a:solidFill>
                <a:uFillTx/>
                <a:latin typeface="Gill Sans MT"/>
              </a:defRPr>
            </a:lvl1pPr>
          </a:lstStyle>
          <a:p>
            <a:pPr lvl="0"/>
            <a:fld id="{A86144BD-396F-D746-9DA3-90F43B23BF31}" type="slidenum"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2800" b="0" i="0" u="none" strike="noStrike" kern="1200" cap="all" spc="200" baseline="0">
          <a:solidFill>
            <a:srgbClr val="262626"/>
          </a:solidFill>
          <a:uFillTx/>
          <a:latin typeface="Gill Sans MT"/>
        </a:defRPr>
      </a:lvl1pPr>
    </p:titleStyle>
    <p:bodyStyle>
      <a:lvl1pPr marL="228600" marR="0" lvl="0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BAFB5"/>
        </a:buClr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262626"/>
          </a:solidFill>
          <a:uFillTx/>
          <a:latin typeface="Gill Sans MT"/>
        </a:defRPr>
      </a:lvl1pPr>
      <a:lvl2pPr marL="457200" marR="0" lvl="1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BAFB5"/>
        </a:buClr>
        <a:buSzPct val="100000"/>
        <a:buFont typeface="Arial" pitchFamily="34"/>
        <a:buChar char="•"/>
        <a:tabLst/>
        <a:defRPr lang="nl-NL" sz="1600" b="0" i="0" u="none" strike="noStrike" kern="1200" cap="none" spc="0" baseline="0">
          <a:solidFill>
            <a:srgbClr val="262626"/>
          </a:solidFill>
          <a:uFillTx/>
          <a:latin typeface="Gill Sans MT"/>
        </a:defRPr>
      </a:lvl2pPr>
      <a:lvl3pPr marL="685800" marR="0" lvl="2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BAFB5"/>
        </a:buClr>
        <a:buSzPct val="100000"/>
        <a:buFont typeface="Arial" pitchFamily="34"/>
        <a:buChar char="•"/>
        <a:tabLst/>
        <a:defRPr lang="nl-NL" sz="1600" b="0" i="0" u="none" strike="noStrike" kern="1200" cap="none" spc="0" baseline="0">
          <a:solidFill>
            <a:srgbClr val="262626"/>
          </a:solidFill>
          <a:uFillTx/>
          <a:latin typeface="Gill Sans MT"/>
        </a:defRPr>
      </a:lvl3pPr>
      <a:lvl4pPr marL="914400" marR="0" lvl="3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BAFB5"/>
        </a:buClr>
        <a:buSzPct val="100000"/>
        <a:buFont typeface="Arial" pitchFamily="34"/>
        <a:buChar char="•"/>
        <a:tabLst/>
        <a:defRPr lang="nl-NL" sz="1600" b="0" i="0" u="none" strike="noStrike" kern="1200" cap="none" spc="0" baseline="0">
          <a:solidFill>
            <a:srgbClr val="262626"/>
          </a:solidFill>
          <a:uFillTx/>
          <a:latin typeface="Gill Sans MT"/>
        </a:defRPr>
      </a:lvl4pPr>
      <a:lvl5pPr marL="1143000" marR="0" lvl="4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BAFB5"/>
        </a:buClr>
        <a:buSzPct val="100000"/>
        <a:buFont typeface="Arial" pitchFamily="34"/>
        <a:buChar char="•"/>
        <a:tabLst/>
        <a:defRPr lang="nl-NL" sz="1600" b="0" i="0" u="none" strike="noStrike" kern="1200" cap="none" spc="0" baseline="0">
          <a:solidFill>
            <a:srgbClr val="262626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ezondidee.mumc.nl/de-gevaren-van-lachgas" TargetMode="External"/><Relationship Id="rId2" Type="http://schemas.openxmlformats.org/officeDocument/2006/relationships/hyperlink" Target="https://www.tipsenweetjes.nl/gezondheid/gevaren-lachga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EA81B-3A8C-DC46-AEDF-8DE76597291F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Drugsgebruik 14 tot 18 jarige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8434385-999C-EB42-860B-B8A6BF77263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nl-NL"/>
              <a:t>https://www.trimbos.nl/kennis/cijfers/alcohol-drugs-roken-scholieren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36385-D034-6F48-9B43-FA689F4B2DA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00200" y="508955"/>
            <a:ext cx="8991596" cy="1645920"/>
          </a:xfrm>
        </p:spPr>
        <p:txBody>
          <a:bodyPr/>
          <a:lstStyle/>
          <a:p>
            <a:pPr lvl="0"/>
            <a:r>
              <a:rPr lang="nl-NL" sz="3400"/>
              <a:t>Hoe kun je drugsverbruik verminderen of voorkomen?</a:t>
            </a:r>
            <a:br>
              <a:rPr lang="nl-NL" sz="3400"/>
            </a:br>
            <a:r>
              <a:rPr lang="nl-NL" sz="3400"/>
              <a:t>(of zo veilig mogelijk maken)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1C3A73-A935-9E48-8AD1-2EBC54AE6F5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10337" y="2752344"/>
            <a:ext cx="7238198" cy="3903290"/>
          </a:xfrm>
        </p:spPr>
        <p:txBody>
          <a:bodyPr/>
          <a:lstStyle/>
          <a:p>
            <a:pPr lvl="0" algn="l">
              <a:lnSpc>
                <a:spcPct val="90000"/>
              </a:lnSpc>
            </a:pPr>
            <a:r>
              <a:rPr lang="nl-NL" sz="2400"/>
              <a:t>-Voorlichting (trimbos-instituut of het moti-4) leerlingen</a:t>
            </a:r>
          </a:p>
          <a:p>
            <a:pPr lvl="0" algn="l">
              <a:lnSpc>
                <a:spcPct val="90000"/>
              </a:lnSpc>
            </a:pPr>
            <a:r>
              <a:rPr lang="nl-NL" sz="2400"/>
              <a:t>- Voorlichting ouders (drugsinfo.nl)</a:t>
            </a:r>
          </a:p>
          <a:p>
            <a:pPr lvl="0" algn="l">
              <a:lnSpc>
                <a:spcPct val="90000"/>
              </a:lnSpc>
            </a:pPr>
            <a:r>
              <a:rPr lang="nl-NL" sz="2400"/>
              <a:t>- Red alert app waarschuwt als er gevaarlijke pillen in de omloop zijn.</a:t>
            </a:r>
          </a:p>
          <a:p>
            <a:pPr lvl="0" algn="l">
              <a:lnSpc>
                <a:spcPct val="90000"/>
              </a:lnSpc>
            </a:pPr>
            <a:r>
              <a:rPr lang="nl-NL" sz="2400"/>
              <a:t>- Wet en regelgeving</a:t>
            </a:r>
          </a:p>
          <a:p>
            <a:pPr lvl="0" algn="l">
              <a:lnSpc>
                <a:spcPct val="90000"/>
              </a:lnSpc>
            </a:pPr>
            <a:r>
              <a:rPr lang="nl-NL" sz="2400"/>
              <a:t>-Testservices</a:t>
            </a:r>
          </a:p>
          <a:p>
            <a:pPr lvl="0" algn="l">
              <a:lnSpc>
                <a:spcPct val="90000"/>
              </a:lnSpc>
            </a:pPr>
            <a:r>
              <a:rPr lang="nl-NL" sz="2400"/>
              <a:t>-Interventies gericht op het voorkomen van de negatieve sociale gevolgen</a:t>
            </a:r>
          </a:p>
          <a:p>
            <a:pPr lvl="0" algn="l">
              <a:lnSpc>
                <a:spcPct val="90000"/>
              </a:lnSpc>
            </a:pPr>
            <a:r>
              <a:rPr lang="nl-NL" sz="2400"/>
              <a:t>- Oude naalden zijn om te ruilen voor schonen nieuwe</a:t>
            </a:r>
          </a:p>
          <a:p>
            <a:pPr lvl="0" algn="l">
              <a:lnSpc>
                <a:spcPct val="90000"/>
              </a:lnSpc>
            </a:pPr>
            <a:endParaRPr lang="nl-NL" sz="2400"/>
          </a:p>
          <a:p>
            <a:pPr marL="342900" lvl="0" indent="-342900" algn="l">
              <a:lnSpc>
                <a:spcPct val="90000"/>
              </a:lnSpc>
              <a:buChar char="-"/>
            </a:pPr>
            <a:endParaRPr lang="nl-NL" sz="2400"/>
          </a:p>
        </p:txBody>
      </p:sp>
      <p:pic>
        <p:nvPicPr>
          <p:cNvPr id="4" name="Picture 2" descr="Voorkomen - Tegel + Spreuk | TegelSpreuken.nl">
            <a:extLst>
              <a:ext uri="{FF2B5EF4-FFF2-40B4-BE49-F238E27FC236}">
                <a16:creationId xmlns:a16="http://schemas.microsoft.com/office/drawing/2014/main" id="{35DAB179-62C4-544F-A32E-689D867089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32521" y="2559999"/>
            <a:ext cx="2143125" cy="2143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FD527-3D12-F844-A228-4F6CE05A7F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64813" y="1265566"/>
            <a:ext cx="9126983" cy="2767102"/>
          </a:xfrm>
        </p:spPr>
        <p:txBody>
          <a:bodyPr/>
          <a:lstStyle/>
          <a:p>
            <a:pPr lvl="0"/>
            <a:r>
              <a:rPr lang="nl-NL"/>
              <a:t>Alcohol gebruik is gemiddeld altijd nog hoger/meer dan drugs gebruik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249E0A-F376-1344-A1FD-A8C29AD764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92028-324D-5847-A6A3-FCCE19104098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10% heeft wel eens cannabis gebruikt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4B50B5-F58A-8D4C-9EDB-1AE8B11694A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nl-NL"/>
              <a:t>Gebruik is de afgelopen 5 jaar niet veranderd</a:t>
            </a:r>
          </a:p>
          <a:p>
            <a:pPr lvl="0">
              <a:lnSpc>
                <a:spcPct val="90000"/>
              </a:lnSpc>
            </a:pPr>
            <a:r>
              <a:rPr lang="nl-NL"/>
              <a:t>Ook is Cannabis niet zwaar verslavend</a:t>
            </a:r>
          </a:p>
          <a:p>
            <a:pPr lvl="0">
              <a:lnSpc>
                <a:spcPct val="90000"/>
              </a:lnSpc>
            </a:pPr>
            <a:r>
              <a:rPr lang="nl-NL"/>
              <a:t>Tot nu toe lijkt het populairder bij jongens dan bij meisjes</a:t>
            </a:r>
          </a:p>
        </p:txBody>
      </p:sp>
      <p:pic>
        <p:nvPicPr>
          <p:cNvPr id="4" name="Picture 2" descr="Dit doet cannabisgebruik met je brein - Radboud Universiteit">
            <a:extLst>
              <a:ext uri="{FF2B5EF4-FFF2-40B4-BE49-F238E27FC236}">
                <a16:creationId xmlns:a16="http://schemas.microsoft.com/office/drawing/2014/main" id="{8DC636E7-3FCC-3940-A11F-1099BED7CE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0521" y="198260"/>
            <a:ext cx="3606302" cy="20285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BCC19-9A8B-D144-A29C-A52951D1002A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blowen verhoogd de kans op schizofrenie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368205-0E4D-AE42-9508-CB57AE2459B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494629" y="4352544"/>
            <a:ext cx="7002182" cy="2261320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nl-NL" sz="1700"/>
              <a:t>Drugs verstoren de groei van de hersenen</a:t>
            </a:r>
          </a:p>
          <a:p>
            <a:pPr lvl="0">
              <a:lnSpc>
                <a:spcPct val="80000"/>
              </a:lnSpc>
            </a:pPr>
            <a:r>
              <a:rPr lang="nl-NL" sz="1700"/>
              <a:t>Langdurig roken van Cannabis zorgt een toegenomen kans op kanker. </a:t>
            </a:r>
          </a:p>
          <a:p>
            <a:pPr lvl="0">
              <a:lnSpc>
                <a:spcPct val="80000"/>
              </a:lnSpc>
            </a:pPr>
            <a:endParaRPr lang="nl-NL" sz="1700"/>
          </a:p>
          <a:p>
            <a:pPr lvl="0">
              <a:lnSpc>
                <a:spcPct val="80000"/>
              </a:lnSpc>
            </a:pPr>
            <a:endParaRPr lang="nl-NL" sz="1700"/>
          </a:p>
          <a:p>
            <a:pPr lvl="0">
              <a:lnSpc>
                <a:spcPct val="80000"/>
              </a:lnSpc>
            </a:pPr>
            <a:endParaRPr lang="nl-NL" sz="1700"/>
          </a:p>
          <a:p>
            <a:pPr lvl="0">
              <a:lnSpc>
                <a:spcPct val="80000"/>
              </a:lnSpc>
            </a:pPr>
            <a:r>
              <a:rPr lang="nl-NL" sz="1700"/>
              <a:t>https://www.drugsinfo.nl/vraag/is-het-slecht-voor-jongeren-om-drugs-te-gebruiken</a:t>
            </a:r>
          </a:p>
        </p:txBody>
      </p:sp>
      <p:pic>
        <p:nvPicPr>
          <p:cNvPr id="4" name="Picture 2" descr="Schizofrenie – Mindway">
            <a:extLst>
              <a:ext uri="{FF2B5EF4-FFF2-40B4-BE49-F238E27FC236}">
                <a16:creationId xmlns:a16="http://schemas.microsoft.com/office/drawing/2014/main" id="{C772C0CD-3746-0841-92CB-8D884965F4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03331" y="421757"/>
            <a:ext cx="4386943" cy="164510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EDA99-E9E4-434C-A28E-10E02DF462F9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Lachgas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B363AC-3EF2-5B42-A419-4DB204885CA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7150141" cy="1906213"/>
          </a:xfrm>
        </p:spPr>
        <p:txBody>
          <a:bodyPr anchorCtr="0"/>
          <a:lstStyle/>
          <a:p>
            <a:pPr lvl="0" algn="l"/>
            <a:r>
              <a:rPr lang="nl-NL"/>
              <a:t>10% van de jongeren tussen de 12 en 16 heeft wel eens lachgas gebruikt.</a:t>
            </a:r>
          </a:p>
          <a:p>
            <a:pPr lvl="0" algn="l"/>
            <a:r>
              <a:rPr lang="nl-NL"/>
              <a:t>Hoe ouder hoe hoger het gebruik.</a:t>
            </a:r>
          </a:p>
          <a:p>
            <a:pPr lvl="0" algn="l"/>
            <a:r>
              <a:rPr lang="nl-NL"/>
              <a:t>De afgelopen 5 jaar zijn er geen stijgingen waar genomen in lachgas gebruik.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6BD74-B992-1D4E-A996-D020CC3C9A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Gevaren van lachgas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01FCFE-0ECD-CB4A-B8FC-49EB90BBCA0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299313" y="4032668"/>
            <a:ext cx="7197489" cy="2288240"/>
          </a:xfrm>
        </p:spPr>
        <p:txBody>
          <a:bodyPr anchorCtr="0"/>
          <a:lstStyle/>
          <a:p>
            <a:pPr lvl="0" algn="l">
              <a:lnSpc>
                <a:spcPct val="80000"/>
              </a:lnSpc>
            </a:pPr>
            <a:r>
              <a:rPr lang="nl-NL" sz="1600"/>
              <a:t>- Duizeligheid</a:t>
            </a:r>
          </a:p>
          <a:p>
            <a:pPr lvl="0" algn="l">
              <a:lnSpc>
                <a:spcPct val="80000"/>
              </a:lnSpc>
            </a:pPr>
            <a:r>
              <a:rPr lang="nl-NL" sz="1600"/>
              <a:t>- Misselijkheid</a:t>
            </a:r>
          </a:p>
          <a:p>
            <a:pPr lvl="0" algn="l">
              <a:lnSpc>
                <a:spcPct val="80000"/>
              </a:lnSpc>
            </a:pPr>
            <a:r>
              <a:rPr lang="nl-NL" sz="1600"/>
              <a:t>- Ademhalingsproblemen</a:t>
            </a:r>
          </a:p>
          <a:p>
            <a:pPr lvl="0" algn="l">
              <a:lnSpc>
                <a:spcPct val="80000"/>
              </a:lnSpc>
            </a:pPr>
            <a:r>
              <a:rPr lang="nl-NL" sz="1600"/>
              <a:t>- Uitvalsverschijnselen</a:t>
            </a:r>
          </a:p>
          <a:p>
            <a:pPr lvl="0" algn="l">
              <a:lnSpc>
                <a:spcPct val="80000"/>
              </a:lnSpc>
            </a:pPr>
            <a:r>
              <a:rPr lang="nl-NL" sz="1600"/>
              <a:t>- Verschijnselen van een dwarslesie</a:t>
            </a:r>
          </a:p>
          <a:p>
            <a:pPr lvl="0" algn="l">
              <a:lnSpc>
                <a:spcPct val="80000"/>
              </a:lnSpc>
            </a:pPr>
            <a:r>
              <a:rPr lang="nl-NL" sz="1600">
                <a:hlinkClick r:id="rId2"/>
              </a:rPr>
              <a:t>https://www.tipsenweetjes.nl/gezondheid/gevaren-lachgas/</a:t>
            </a:r>
            <a:endParaRPr lang="nl-NL" sz="1600"/>
          </a:p>
          <a:p>
            <a:pPr lvl="0" algn="l">
              <a:lnSpc>
                <a:spcPct val="80000"/>
              </a:lnSpc>
            </a:pPr>
            <a:r>
              <a:rPr lang="nl-NL" sz="1600">
                <a:hlinkClick r:id="rId3"/>
              </a:rPr>
              <a:t>https://gezondidee.mumc.nl/de-gevaren-van-lachgas</a:t>
            </a:r>
            <a:r>
              <a:rPr lang="nl-NL" sz="16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CDD3C-29ED-8748-A7D7-1DAC740DB9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33493" y="1828800"/>
            <a:ext cx="8958312" cy="2203859"/>
          </a:xfrm>
        </p:spPr>
        <p:txBody>
          <a:bodyPr/>
          <a:lstStyle/>
          <a:p>
            <a:pPr lvl="0"/>
            <a:r>
              <a:rPr lang="nl-NL" sz="3100"/>
              <a:t>Veel jongen willen ergens bij horen. Door mee te doen met drugs krijgen ze het gevoel onderdeel van een groep te zijn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EE64D1-7FB7-6940-B100-0019695C72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50595" y="5702143"/>
            <a:ext cx="2664104" cy="61740"/>
          </a:xfrm>
        </p:spPr>
        <p:txBody>
          <a:bodyPr/>
          <a:lstStyle/>
          <a:p>
            <a:endParaRPr lang="nl-NL"/>
          </a:p>
        </p:txBody>
      </p:sp>
      <p:pic>
        <p:nvPicPr>
          <p:cNvPr id="4" name="Picture 2" descr="Hoe groepsdruk leidt tot pesten">
            <a:extLst>
              <a:ext uri="{FF2B5EF4-FFF2-40B4-BE49-F238E27FC236}">
                <a16:creationId xmlns:a16="http://schemas.microsoft.com/office/drawing/2014/main" id="{7D6B0A0F-9A98-7949-832F-C28D8F5A53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27114" y="4032659"/>
            <a:ext cx="3967224" cy="264998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3">
            <a:extLst>
              <a:ext uri="{FF2B5EF4-FFF2-40B4-BE49-F238E27FC236}">
                <a16:creationId xmlns:a16="http://schemas.microsoft.com/office/drawing/2014/main" id="{A5EBFE08-C066-8A4D-89B4-B4C6D55C24C1}"/>
              </a:ext>
            </a:extLst>
          </p:cNvPr>
          <p:cNvSpPr txBox="1"/>
          <p:nvPr/>
        </p:nvSpPr>
        <p:spPr>
          <a:xfrm>
            <a:off x="1083079" y="4500978"/>
            <a:ext cx="5202314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Gill Sans MT"/>
              </a:rPr>
              <a:t>Maar ook uit verveling, als slaap-of kalmeringsmiddel, om negatieve gevoelens te vergeten of om extra creatief te worden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Gill Sans MT"/>
              </a:rPr>
              <a:t>https://www.jellinek.nl/vraag-antwoord/waarom-worden-drugs-gebruikt/#:~:text=Ook%20achter%20het%20gebruik%20om,en%20verdoven%20van%20nare%20gevoelens.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03056-9676-1340-938E-02A72B7855C6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Andere zaken die van invloed zijn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E2827C-A24F-DF46-8DCC-D0082377814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86757" y="4352544"/>
            <a:ext cx="7810045" cy="2505456"/>
          </a:xfrm>
        </p:spPr>
        <p:txBody>
          <a:bodyPr anchorCtr="0"/>
          <a:lstStyle/>
          <a:p>
            <a:pPr lvl="0" algn="l">
              <a:lnSpc>
                <a:spcPct val="80000"/>
              </a:lnSpc>
            </a:pPr>
            <a:r>
              <a:rPr lang="nl-NL" sz="1900"/>
              <a:t>Wanneer er in jouw wijk of buurt vaak drugs word gebruikt</a:t>
            </a:r>
          </a:p>
          <a:p>
            <a:pPr lvl="0" algn="l">
              <a:lnSpc>
                <a:spcPct val="80000"/>
              </a:lnSpc>
            </a:pPr>
            <a:r>
              <a:rPr lang="nl-NL" sz="1900"/>
              <a:t>Wanneer je ouders verslaafd zijn of zijn geweest</a:t>
            </a:r>
          </a:p>
          <a:p>
            <a:pPr lvl="0" algn="l">
              <a:lnSpc>
                <a:spcPct val="80000"/>
              </a:lnSpc>
            </a:pPr>
            <a:r>
              <a:rPr lang="nl-NL" sz="1900"/>
              <a:t>Wanneer je een instabiele gezinssituatie hebt</a:t>
            </a:r>
          </a:p>
          <a:p>
            <a:pPr lvl="0" algn="l">
              <a:lnSpc>
                <a:spcPct val="80000"/>
              </a:lnSpc>
            </a:pPr>
            <a:r>
              <a:rPr lang="nl-NL" sz="1900"/>
              <a:t>Wanneer je je bevind in een crimineelcircuit </a:t>
            </a:r>
          </a:p>
          <a:p>
            <a:pPr lvl="0" algn="l">
              <a:lnSpc>
                <a:spcPct val="80000"/>
              </a:lnSpc>
            </a:pPr>
            <a:r>
              <a:rPr lang="nl-NL" sz="1900"/>
              <a:t>Of tot slot wanneer je veel uitgaat.</a:t>
            </a:r>
          </a:p>
          <a:p>
            <a:pPr lvl="0" algn="l">
              <a:lnSpc>
                <a:spcPct val="80000"/>
              </a:lnSpc>
            </a:pPr>
            <a:endParaRPr lang="nl-NL" sz="1900"/>
          </a:p>
          <a:p>
            <a:pPr lvl="0" algn="l">
              <a:lnSpc>
                <a:spcPct val="80000"/>
              </a:lnSpc>
            </a:pPr>
            <a:r>
              <a:rPr lang="nl-NL" sz="1900"/>
              <a:t>https://www.loketgezondleven.nl/gezondheidsthema/drugs/cijfers-en-feiten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914A0-EC95-0E4F-9CC7-7CE14158C6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60499" y="2129573"/>
            <a:ext cx="8991596" cy="1645920"/>
          </a:xfrm>
        </p:spPr>
        <p:txBody>
          <a:bodyPr/>
          <a:lstStyle/>
          <a:p>
            <a:pPr lvl="0"/>
            <a:r>
              <a:rPr lang="nl-NL"/>
              <a:t>Afkicken kan lastig, zwaar of zelfs gevaarlijk zijn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2B568E-50C5-1A45-9291-A4B393299C7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61059" y="3775493"/>
            <a:ext cx="6801608" cy="2625306"/>
          </a:xfrm>
        </p:spPr>
        <p:txBody>
          <a:bodyPr anchorCtr="0"/>
          <a:lstStyle/>
          <a:p>
            <a:pPr lvl="0" algn="l"/>
            <a:r>
              <a:rPr lang="nl-NL"/>
              <a:t>Afkick verschijnselen:</a:t>
            </a:r>
          </a:p>
          <a:p>
            <a:pPr lvl="0" algn="l"/>
            <a:r>
              <a:rPr lang="nl-NL"/>
              <a:t>     - Depressies                       - Flashbacks</a:t>
            </a:r>
          </a:p>
          <a:p>
            <a:pPr marL="342900" lvl="0" indent="-342900" algn="l">
              <a:buChar char="-"/>
            </a:pPr>
            <a:r>
              <a:rPr lang="nl-NL"/>
              <a:t>- Slapenloosheid                 - Hartkloppingen</a:t>
            </a:r>
          </a:p>
          <a:p>
            <a:pPr marL="342900" lvl="0" indent="-342900" algn="l">
              <a:buChar char="-"/>
            </a:pPr>
            <a:r>
              <a:rPr lang="nl-NL"/>
              <a:t>- Zweten                           - Agressie</a:t>
            </a:r>
          </a:p>
          <a:p>
            <a:pPr marL="342900" lvl="0" indent="-342900" algn="l">
              <a:buChar char="-"/>
            </a:pPr>
            <a:r>
              <a:rPr lang="nl-NL"/>
              <a:t>- Koorts                            - Gedragsstoornissen</a:t>
            </a:r>
          </a:p>
          <a:p>
            <a:pPr marL="342900" lvl="0" indent="-342900" algn="l">
              <a:buChar char="-"/>
            </a:pPr>
            <a:r>
              <a:rPr lang="nl-NL"/>
              <a:t>- Hallucinaties</a:t>
            </a:r>
          </a:p>
        </p:txBody>
      </p:sp>
      <p:pic>
        <p:nvPicPr>
          <p:cNvPr id="4" name="Picture 2" descr="Afkickverschijnselen na het stoppen met suiker | SuikerWijzer">
            <a:extLst>
              <a:ext uri="{FF2B5EF4-FFF2-40B4-BE49-F238E27FC236}">
                <a16:creationId xmlns:a16="http://schemas.microsoft.com/office/drawing/2014/main" id="{50CD0B2B-1E21-874F-93DA-924BCC02D4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038303">
            <a:off x="9441572" y="271540"/>
            <a:ext cx="2779849" cy="251016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TM10001115%5b%5bfn=Pakket%5d%5d</Template>
  <TotalTime>59</TotalTime>
  <Words>413</Words>
  <Application>Microsoft Macintosh PowerPoint</Application>
  <PresentationFormat>Breedbeeld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Pakket</vt:lpstr>
      <vt:lpstr>Drugsgebruik 14 tot 18 jarige</vt:lpstr>
      <vt:lpstr>Alcohol gebruik is gemiddeld altijd nog hoger/meer dan drugs gebruik</vt:lpstr>
      <vt:lpstr>10% heeft wel eens cannabis gebruikt</vt:lpstr>
      <vt:lpstr>blowen verhoogd de kans op schizofrenie</vt:lpstr>
      <vt:lpstr>Lachgas</vt:lpstr>
      <vt:lpstr>Gevaren van lachgas</vt:lpstr>
      <vt:lpstr>Veel jongen willen ergens bij horen. Door mee te doen met drugs krijgen ze het gevoel onderdeel van een groep te zijn</vt:lpstr>
      <vt:lpstr>Andere zaken die van invloed zijn</vt:lpstr>
      <vt:lpstr>Afkicken kan lastig, zwaar of zelfs gevaarlijk zijn</vt:lpstr>
      <vt:lpstr>Hoe kun je drugsverbruik verminderen of voorkomen? (of zo veilig mogelijk maken)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Drugsgebruik 14 tot 18 jarige</dc:title>
  <dc:creator>Charlotte van der Velden</dc:creator>
  <cp:lastModifiedBy>Mariska de Rouw</cp:lastModifiedBy>
  <cp:revision>1</cp:revision>
  <dcterms:created xsi:type="dcterms:W3CDTF">2021-03-23T09:11:28Z</dcterms:created>
  <dcterms:modified xsi:type="dcterms:W3CDTF">2021-04-06T06:52:21Z</dcterms:modified>
</cp:coreProperties>
</file>