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5" r:id="rId7"/>
    <p:sldId id="260" r:id="rId8"/>
    <p:sldId id="266" r:id="rId9"/>
    <p:sldId id="262" r:id="rId10"/>
    <p:sldId id="267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1"/>
  </p:normalViewPr>
  <p:slideViewPr>
    <p:cSldViewPr snapToGrid="0" snapToObjects="1">
      <p:cViewPr varScale="1">
        <p:scale>
          <a:sx n="107" d="100"/>
          <a:sy n="107" d="100"/>
        </p:scale>
        <p:origin x="7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solidFill>
          <a:srgbClr val="9BA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34532-C0AF-CF48-95D6-424E25358066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600200" y="2386739"/>
            <a:ext cx="8991596" cy="1645920"/>
          </a:xfrm>
          <a:ln w="38103" cap="sq">
            <a:solidFill>
              <a:srgbClr val="404040"/>
            </a:solidFill>
            <a:prstDash val="solid"/>
            <a:miter/>
          </a:ln>
        </p:spPr>
        <p:txBody>
          <a:bodyPr lIns="274320" rIns="274320"/>
          <a:lstStyle>
            <a:lvl1pPr>
              <a:defRPr sz="3800"/>
            </a:lvl1pPr>
          </a:lstStyle>
          <a:p>
            <a:pPr lvl="0"/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5A2395-3F5D-5343-906C-7BB8881FF25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2695194" y="4352544"/>
            <a:ext cx="6801608" cy="1239889"/>
          </a:xfrm>
        </p:spPr>
        <p:txBody>
          <a:bodyPr anchorCtr="1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</a:lstStyle>
          <a:p>
            <a:pPr lvl="0"/>
            <a:r>
              <a:rPr lang="nl-NL"/>
              <a:t>Klikken om de ondertitelstijl van het model te bewerken</a:t>
            </a:r>
            <a:endParaRPr lang="en-US"/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CBE3AB04-AF1F-484B-81B3-CFFD6BE1172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52E28F18-D968-7D45-BEA7-F90E0A8D9616}" type="datetime1">
              <a:rPr lang="en-US"/>
              <a:pPr lvl="0"/>
              <a:t>4/6/21</a:t>
            </a:fld>
            <a:endParaRPr lang="en-US"/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9C58F548-9011-ED44-B6B4-5DAD3B86104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8FFEF2A5-5B2F-7641-9906-A5A88D6CA3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84850C1-87C2-CF49-A156-B6218BA2C2B8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95951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70D06-BD4B-FA42-AF37-A11B523D02D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FE6CF6-C18D-DA41-AFFA-722D5BC65941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71FFB-E5EA-2648-97A8-08F63A96EE2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B7A959-9B25-8945-BAAE-C6F299B8AFE0}" type="datetime1">
              <a:rPr lang="en-US"/>
              <a:pPr lvl="0"/>
              <a:t>4/6/21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7D19A3-71C7-1F4A-BBE3-7E03545DB4C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00DA64-0AB7-564D-B4BC-E616AECFAA3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AC83624-F14E-4C45-9E5C-993372DA3FA8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68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AB088F-39C2-3141-8C1A-B07223095EB7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653113" y="937259"/>
            <a:ext cx="1298603" cy="4983480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901F9F-C22A-294E-996E-9829349CC2B5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2231136" y="937259"/>
            <a:ext cx="6198489" cy="498348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DFB6A5-5016-884E-A1DA-BCF9C745941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BC45BD-30AB-4E4A-BBE4-7313FB1F18AA}" type="datetime1">
              <a:rPr lang="en-US"/>
              <a:pPr lvl="0"/>
              <a:t>4/6/21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4EE2A-CC68-7145-8D02-F69228BCE01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E9868A-C63D-1E41-80D1-DE29C8AAB2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2D1BC3-C474-0047-9E31-A645D81A6061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205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AC1B9-A733-9B46-996E-B59B3A7C141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F29DA-9BD9-C94A-9E9F-D6DCFB18E99E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187FDFC4-9801-C841-BF8F-40A03EC3CE1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A2D5513-D9B7-2448-8708-D5CEE9A3B442}" type="datetime1">
              <a:rPr lang="en-US"/>
              <a:pPr lvl="0"/>
              <a:t>4/6/21</a:t>
            </a:fld>
            <a:endParaRPr lang="en-US"/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F9881A5D-B7F6-A344-9331-4EF12CEF11F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D4C363E5-F207-E44C-8A26-4031DD59AF2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8CAA2CF-CEAE-E04B-B693-1DD24D9ACE00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67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solidFill>
          <a:srgbClr val="F6A2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FA6B5-1451-CA4A-B26E-90994A27B5F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600200" y="2386739"/>
            <a:ext cx="8991596" cy="1645920"/>
          </a:xfrm>
          <a:ln w="38103" cap="sq">
            <a:solidFill>
              <a:srgbClr val="404040"/>
            </a:solidFill>
            <a:prstDash val="solid"/>
            <a:miter/>
          </a:ln>
        </p:spPr>
        <p:txBody>
          <a:bodyPr lIns="274320" rIns="274320"/>
          <a:lstStyle>
            <a:lvl1pPr>
              <a:defRPr sz="3800"/>
            </a:lvl1pPr>
          </a:lstStyle>
          <a:p>
            <a:pPr lvl="0"/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25A4ED-0A29-E945-95AF-D7F474E36D0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695194" y="4352461"/>
            <a:ext cx="6801608" cy="1265081"/>
          </a:xfrm>
        </p:spPr>
        <p:txBody>
          <a:bodyPr anchorCtr="1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D3C6F283-AEE3-334F-B5EA-4F632578749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F0F27DF1-2416-6741-B4B1-BB180FE35418}" type="datetime1">
              <a:rPr lang="en-US"/>
              <a:pPr lvl="0"/>
              <a:t>4/6/21</a:t>
            </a:fld>
            <a:endParaRPr lang="en-US"/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087DA189-0029-584E-8DEF-D229BCE5F74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2C2733AA-FE31-8E43-9977-BF4E064673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BBE5468-5327-C448-9C4A-593051B1D874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141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B98B6-E760-104A-9C69-45AAF4B59AA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27F8B9-8DE0-7F42-9796-C6F97D17EFB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581912" y="2638044"/>
            <a:ext cx="4271775" cy="31019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54AC27-0487-A146-82FC-89F2CA647E51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338319" y="2638044"/>
            <a:ext cx="4270248" cy="31019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87DC37F1-E8D6-624F-9BB2-ACB3C248D15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AE5EA17-DF21-D944-8FC9-9791BB5405A3}" type="datetime1">
              <a:rPr lang="en-US"/>
              <a:pPr lvl="0"/>
              <a:t>4/6/21</a:t>
            </a:fld>
            <a:endParaRPr lang="en-US"/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id="{3AB7C5F6-6F08-E44A-8594-8F2EB2C2950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759C41D5-03F5-1D4E-8644-CCD47D96DDA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9DF454-77B3-C342-BFCF-BEF6BE6FEF1B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090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9CD9570B-7CBE-8142-BCBD-AF43FB7A60C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583439" y="2313432"/>
            <a:ext cx="4270248" cy="704088"/>
          </a:xfrm>
        </p:spPr>
        <p:txBody>
          <a:bodyPr anchor="b" anchorCtr="1"/>
          <a:lstStyle>
            <a:lvl1pPr marL="0" indent="0" algn="ctr">
              <a:buNone/>
              <a:defRPr sz="1900" cap="all" spc="100">
                <a:solidFill>
                  <a:srgbClr val="6B8891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1A53F3AC-03B4-054B-AD9A-531A1253FBD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1583439" y="3143250"/>
            <a:ext cx="4270248" cy="259677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42148D53-DB4A-1B4F-93F9-D14570B059FA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338319" y="3143250"/>
            <a:ext cx="4253487" cy="259677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18FE58-1099-404D-889F-93FA8B61F006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338319" y="2313432"/>
            <a:ext cx="4270248" cy="704088"/>
          </a:xfrm>
        </p:spPr>
        <p:txBody>
          <a:bodyPr anchor="b" anchorCtr="1"/>
          <a:lstStyle>
            <a:lvl1pPr marL="0" indent="0" algn="ctr">
              <a:buNone/>
              <a:defRPr sz="1900" cap="all" spc="100">
                <a:solidFill>
                  <a:srgbClr val="6B8891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Date Placeholder 6">
            <a:extLst>
              <a:ext uri="{FF2B5EF4-FFF2-40B4-BE49-F238E27FC236}">
                <a16:creationId xmlns:a16="http://schemas.microsoft.com/office/drawing/2014/main" id="{3EAEE5CD-7D02-0F47-9548-E9127BE8445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D9CEDD-D25C-1949-B58A-DA60F3BB879F}" type="datetime1">
              <a:rPr lang="en-US"/>
              <a:pPr lvl="0"/>
              <a:t>4/6/21</a:t>
            </a:fld>
            <a:endParaRPr lang="en-US"/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3725BCED-6D34-9E41-B777-F5669F60998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Slide Number Placeholder 8">
            <a:extLst>
              <a:ext uri="{FF2B5EF4-FFF2-40B4-BE49-F238E27FC236}">
                <a16:creationId xmlns:a16="http://schemas.microsoft.com/office/drawing/2014/main" id="{DA64514F-AE77-8642-B1BC-D80DF13955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9DDD3BA-FB66-ED4F-A515-B215CD0C933E}" type="slidenum">
              <a:t>‹nr.›</a:t>
            </a:fld>
            <a:endParaRPr lang="en-US"/>
          </a:p>
        </p:txBody>
      </p:sp>
      <p:sp>
        <p:nvSpPr>
          <p:cNvPr id="9" name="Title 9">
            <a:extLst>
              <a:ext uri="{FF2B5EF4-FFF2-40B4-BE49-F238E27FC236}">
                <a16:creationId xmlns:a16="http://schemas.microsoft.com/office/drawing/2014/main" id="{A741D982-7ECA-3746-BA95-29543207558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stijl te bewerken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907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E9CA6-F350-634D-9B4C-9CA6B76A8D7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4DEEC7-EE9A-BA40-BD5C-8662ACEFF7F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2277EB5-618E-F744-986C-69A3408B693B}" type="datetime1">
              <a:rPr lang="en-US"/>
              <a:pPr lvl="0"/>
              <a:t>4/6/21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DF9CFF-6FD9-C34F-9EB7-D495A7E5387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BE5921-7992-1946-8E52-59DF90F2F2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CC015A8-1A8A-DF40-81F3-28EBC2436652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920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17410C-550A-434F-9B26-6A799FC7F8C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FBD17F8-7BEF-1F4C-9C76-12B493BCE23C}" type="datetime1">
              <a:rPr lang="en-US"/>
              <a:pPr lvl="0"/>
              <a:t>4/6/21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A5C795-DEE2-594E-9FF0-8511513E853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0727CD-F324-1847-B5C7-11AFBC6D8AF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8610BC-EA6B-A54B-9BAF-9FB775B24325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788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5">
            <a:extLst>
              <a:ext uri="{FF2B5EF4-FFF2-40B4-BE49-F238E27FC236}">
                <a16:creationId xmlns:a16="http://schemas.microsoft.com/office/drawing/2014/main" id="{AA402430-2607-D642-AB7C-0FBAB714132F}"/>
              </a:ext>
            </a:extLst>
          </p:cNvPr>
          <p:cNvSpPr/>
          <p:nvPr/>
        </p:nvSpPr>
        <p:spPr>
          <a:xfrm>
            <a:off x="0" y="0"/>
            <a:ext cx="6096003" cy="6858000"/>
          </a:xfrm>
          <a:prstGeom prst="rect">
            <a:avLst/>
          </a:prstGeom>
          <a:solidFill>
            <a:srgbClr val="9BAFB5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50782A0-239F-964A-A16E-09BBC06EB7F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04672" y="2243827"/>
            <a:ext cx="4486659" cy="1141500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nl-NL"/>
              <a:t>Klik om stijl te bewerken</a:t>
            </a:r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F70A2E4-9055-CD4A-AB24-432B42AC48B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736083" y="804672"/>
            <a:ext cx="4815843" cy="5248656"/>
          </a:xfrm>
        </p:spPr>
        <p:txBody>
          <a:bodyPr/>
          <a:lstStyle>
            <a:lvl1pPr>
              <a:defRPr sz="1900"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A3DF9C2B-5715-3340-A171-D905CC1392D5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115568" y="3549920"/>
            <a:ext cx="3794759" cy="2194038"/>
          </a:xfrm>
        </p:spPr>
        <p:txBody>
          <a:bodyPr anchorCtr="1"/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Date Placeholder 8">
            <a:extLst>
              <a:ext uri="{FF2B5EF4-FFF2-40B4-BE49-F238E27FC236}">
                <a16:creationId xmlns:a16="http://schemas.microsoft.com/office/drawing/2014/main" id="{9DA2F252-0ADD-1E40-A58C-4993A08B260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FEF1870-977C-DA40-990D-3A6A184E26F4}" type="datetime1">
              <a:rPr lang="en-US"/>
              <a:pPr lvl="0"/>
              <a:t>4/6/21</a:t>
            </a:fld>
            <a:endParaRPr lang="en-US"/>
          </a:p>
        </p:txBody>
      </p:sp>
      <p:sp>
        <p:nvSpPr>
          <p:cNvPr id="7" name="Footer Placeholder 9">
            <a:extLst>
              <a:ext uri="{FF2B5EF4-FFF2-40B4-BE49-F238E27FC236}">
                <a16:creationId xmlns:a16="http://schemas.microsoft.com/office/drawing/2014/main" id="{BABF1928-E2F7-5B40-8B78-C88D775DA28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804672" y="6236207"/>
            <a:ext cx="5124800" cy="32004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endParaRPr lang="en-US"/>
          </a:p>
        </p:txBody>
      </p:sp>
      <p:sp>
        <p:nvSpPr>
          <p:cNvPr id="8" name="Slide Number Placeholder 10">
            <a:extLst>
              <a:ext uri="{FF2B5EF4-FFF2-40B4-BE49-F238E27FC236}">
                <a16:creationId xmlns:a16="http://schemas.microsoft.com/office/drawing/2014/main" id="{9FD58C79-DF44-EC4E-BCDE-7757BE0959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B9C319-2CC7-6B49-B282-3ABD96CC87E0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735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>
            <a:extLst>
              <a:ext uri="{FF2B5EF4-FFF2-40B4-BE49-F238E27FC236}">
                <a16:creationId xmlns:a16="http://schemas.microsoft.com/office/drawing/2014/main" id="{AF3076FE-1BDE-4343-A0DA-88C42D734EE3}"/>
              </a:ext>
            </a:extLst>
          </p:cNvPr>
          <p:cNvSpPr/>
          <p:nvPr/>
        </p:nvSpPr>
        <p:spPr>
          <a:xfrm>
            <a:off x="0" y="0"/>
            <a:ext cx="6096003" cy="6858000"/>
          </a:xfrm>
          <a:prstGeom prst="rect">
            <a:avLst/>
          </a:prstGeom>
          <a:solidFill>
            <a:srgbClr val="9BAFB5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6DE7011-E0FF-FC44-B465-B473552EB0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08521" y="2243827"/>
            <a:ext cx="4494998" cy="1134642"/>
          </a:xfrm>
        </p:spPr>
        <p:txBody>
          <a:bodyPr>
            <a:noAutofit/>
          </a:bodyPr>
          <a:lstStyle>
            <a:lvl1pPr>
              <a:defRPr sz="2200"/>
            </a:lvl1pPr>
          </a:lstStyle>
          <a:p>
            <a:pPr lvl="0"/>
            <a:r>
              <a:rPr lang="nl-NL"/>
              <a:t>Klik om stijl te bewerken</a:t>
            </a:r>
            <a:endParaRPr lang="en-US"/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A130332D-133B-6C44-9ED3-32AA06719097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6096003" y="0"/>
            <a:ext cx="6102092" cy="6858000"/>
          </a:xfrm>
          <a:solidFill>
            <a:srgbClr val="BFBFBF"/>
          </a:solidFill>
        </p:spPr>
        <p:txBody>
          <a:bodyPr/>
          <a:lstStyle>
            <a:lvl1pPr marL="0" indent="0">
              <a:buNone/>
              <a:defRPr sz="3200">
                <a:solidFill>
                  <a:srgbClr val="FFFFFF"/>
                </a:solidFill>
              </a:defRPr>
            </a:lvl1pPr>
          </a:lstStyle>
          <a:p>
            <a:pPr lvl="0"/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9F6A1B75-A19C-FF4C-A8EB-5EF9A62340C0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115568" y="3549920"/>
            <a:ext cx="3794759" cy="2194038"/>
          </a:xfrm>
        </p:spPr>
        <p:txBody>
          <a:bodyPr anchorCtr="1"/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Date Placeholder 7">
            <a:extLst>
              <a:ext uri="{FF2B5EF4-FFF2-40B4-BE49-F238E27FC236}">
                <a16:creationId xmlns:a16="http://schemas.microsoft.com/office/drawing/2014/main" id="{F5CDE17C-FDE3-994D-98DD-3A51A4DB9A6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dist="38096" dir="2700000">
                    <a:srgbClr val="000000"/>
                  </a:outerShdw>
                </a:effectLst>
              </a:defRPr>
            </a:lvl1pPr>
          </a:lstStyle>
          <a:p>
            <a:pPr lvl="0"/>
            <a:fld id="{5D1A057E-129F-9748-AD80-852BC0C796F1}" type="datetime1">
              <a:rPr lang="en-US"/>
              <a:pPr lvl="0"/>
              <a:t>4/6/21</a:t>
            </a:fld>
            <a:endParaRPr lang="en-US"/>
          </a:p>
        </p:txBody>
      </p:sp>
      <p:sp>
        <p:nvSpPr>
          <p:cNvPr id="7" name="Footer Placeholder 8">
            <a:extLst>
              <a:ext uri="{FF2B5EF4-FFF2-40B4-BE49-F238E27FC236}">
                <a16:creationId xmlns:a16="http://schemas.microsoft.com/office/drawing/2014/main" id="{6E22466F-FBB3-9643-96B4-974EF3479E6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804672" y="6236207"/>
            <a:ext cx="5124800" cy="32004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endParaRPr lang="en-US"/>
          </a:p>
        </p:txBody>
      </p:sp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0295ADA8-FD1C-D344-B180-8B732B40EC7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2BEA1B0-913C-B843-B4FB-870DCB529741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500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C59084-B4C4-8940-BBFC-1B31678D1BF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31136" y="964692"/>
            <a:ext cx="7729724" cy="1188720"/>
          </a:xfrm>
          <a:prstGeom prst="rect">
            <a:avLst/>
          </a:prstGeom>
          <a:solidFill>
            <a:srgbClr val="FFFFFF"/>
          </a:solidFill>
          <a:ln w="31747" cap="sq">
            <a:solidFill>
              <a:srgbClr val="404040"/>
            </a:solidFill>
            <a:prstDash val="solid"/>
            <a:miter/>
          </a:ln>
        </p:spPr>
        <p:txBody>
          <a:bodyPr vert="horz" wrap="square" lIns="182880" tIns="182880" rIns="182880" bIns="182880" anchor="ctr" anchorCtr="1" compatLnSpc="1">
            <a:normAutofit/>
          </a:bodyPr>
          <a:lstStyle/>
          <a:p>
            <a:pPr lvl="0"/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DEEF9B-2B8C-4847-83D0-4BFF29DD2DE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231136" y="2638044"/>
            <a:ext cx="7729724" cy="310198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CFE9DA-869C-334A-ABDB-7284E499F041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7821430" y="6238814"/>
            <a:ext cx="2753743" cy="32397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50" b="0" i="0" u="none" strike="noStrike" kern="1200" cap="none" spc="0" baseline="0">
                <a:solidFill>
                  <a:srgbClr val="000000"/>
                </a:solidFill>
                <a:uFillTx/>
                <a:latin typeface="Gill Sans MT"/>
              </a:defRPr>
            </a:lvl1pPr>
          </a:lstStyle>
          <a:p>
            <a:pPr lvl="0"/>
            <a:fld id="{E8B2B24D-656B-4C49-A86F-1CA677EE3ED2}" type="datetime1">
              <a:rPr lang="en-US"/>
              <a:pPr lvl="0"/>
              <a:t>4/6/21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CAE1F5-F615-6547-8844-B175A065BE28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1600200" y="6236207"/>
            <a:ext cx="5901190" cy="3200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50" b="0" i="0" u="none" strike="noStrike" kern="1200" cap="none" spc="0" baseline="0">
                <a:solidFill>
                  <a:srgbClr val="000000"/>
                </a:solidFill>
                <a:uFillTx/>
                <a:latin typeface="Gill Sans MT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65396F-DBAC-684F-8848-A7C7B984C78A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10758921" y="6217920"/>
            <a:ext cx="365760" cy="365760"/>
          </a:xfrm>
          <a:prstGeom prst="rect">
            <a:avLst/>
          </a:prstGeom>
          <a:solidFill>
            <a:srgbClr val="1D1D1D">
              <a:alpha val="70000"/>
            </a:srgbClr>
          </a:solidFill>
          <a:ln>
            <a:noFill/>
          </a:ln>
        </p:spPr>
        <p:txBody>
          <a:bodyPr vert="horz" wrap="square" lIns="18288" tIns="45720" rIns="18288" bIns="45720" anchor="ctr" anchorCtr="1" compatLnSpc="1">
            <a:noAutofit/>
          </a:bodyPr>
          <a:lstStyle>
            <a:lvl1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100" b="0" i="0" u="none" strike="noStrike" kern="1200" cap="none" spc="0" baseline="0">
                <a:solidFill>
                  <a:srgbClr val="FFFFFF"/>
                </a:solidFill>
                <a:uFillTx/>
                <a:latin typeface="Gill Sans MT"/>
              </a:defRPr>
            </a:lvl1pPr>
          </a:lstStyle>
          <a:p>
            <a:pPr lvl="0"/>
            <a:fld id="{A86144BD-396F-D746-9DA3-90F43B23BF31}" type="slidenum"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nl-NL" sz="2800" b="0" i="0" u="none" strike="noStrike" kern="1200" cap="all" spc="200" baseline="0">
          <a:solidFill>
            <a:srgbClr val="262626"/>
          </a:solidFill>
          <a:uFillTx/>
          <a:latin typeface="Gill Sans MT"/>
        </a:defRPr>
      </a:lvl1pPr>
    </p:titleStyle>
    <p:bodyStyle>
      <a:lvl1pPr marL="228600" marR="0" lvl="0" indent="-228600" algn="l" defTabSz="9144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BAFB5"/>
        </a:buClr>
        <a:buSzPct val="100000"/>
        <a:buFont typeface="Arial" pitchFamily="34"/>
        <a:buChar char="•"/>
        <a:tabLst/>
        <a:defRPr lang="nl-NL" sz="1800" b="0" i="0" u="none" strike="noStrike" kern="1200" cap="none" spc="0" baseline="0">
          <a:solidFill>
            <a:srgbClr val="262626"/>
          </a:solidFill>
          <a:uFillTx/>
          <a:latin typeface="Gill Sans MT"/>
        </a:defRPr>
      </a:lvl1pPr>
      <a:lvl2pPr marL="457200" marR="0" lvl="1" indent="-228600" algn="l" defTabSz="9144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BAFB5"/>
        </a:buClr>
        <a:buSzPct val="100000"/>
        <a:buFont typeface="Arial" pitchFamily="34"/>
        <a:buChar char="•"/>
        <a:tabLst/>
        <a:defRPr lang="nl-NL" sz="1600" b="0" i="0" u="none" strike="noStrike" kern="1200" cap="none" spc="0" baseline="0">
          <a:solidFill>
            <a:srgbClr val="262626"/>
          </a:solidFill>
          <a:uFillTx/>
          <a:latin typeface="Gill Sans MT"/>
        </a:defRPr>
      </a:lvl2pPr>
      <a:lvl3pPr marL="685800" marR="0" lvl="2" indent="-228600" algn="l" defTabSz="9144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BAFB5"/>
        </a:buClr>
        <a:buSzPct val="100000"/>
        <a:buFont typeface="Arial" pitchFamily="34"/>
        <a:buChar char="•"/>
        <a:tabLst/>
        <a:defRPr lang="nl-NL" sz="1600" b="0" i="0" u="none" strike="noStrike" kern="1200" cap="none" spc="0" baseline="0">
          <a:solidFill>
            <a:srgbClr val="262626"/>
          </a:solidFill>
          <a:uFillTx/>
          <a:latin typeface="Gill Sans MT"/>
        </a:defRPr>
      </a:lvl3pPr>
      <a:lvl4pPr marL="914400" marR="0" lvl="3" indent="-228600" algn="l" defTabSz="9144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BAFB5"/>
        </a:buClr>
        <a:buSzPct val="100000"/>
        <a:buFont typeface="Arial" pitchFamily="34"/>
        <a:buChar char="•"/>
        <a:tabLst/>
        <a:defRPr lang="nl-NL" sz="1600" b="0" i="0" u="none" strike="noStrike" kern="1200" cap="none" spc="0" baseline="0">
          <a:solidFill>
            <a:srgbClr val="262626"/>
          </a:solidFill>
          <a:uFillTx/>
          <a:latin typeface="Gill Sans MT"/>
        </a:defRPr>
      </a:lvl4pPr>
      <a:lvl5pPr marL="1143000" marR="0" lvl="4" indent="-228600" algn="l" defTabSz="9144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BAFB5"/>
        </a:buClr>
        <a:buSzPct val="100000"/>
        <a:buFont typeface="Arial" pitchFamily="34"/>
        <a:buChar char="•"/>
        <a:tabLst/>
        <a:defRPr lang="nl-NL" sz="1600" b="0" i="0" u="none" strike="noStrike" kern="1200" cap="none" spc="0" baseline="0">
          <a:solidFill>
            <a:srgbClr val="262626"/>
          </a:solidFill>
          <a:uFillTx/>
          <a:latin typeface="Gill Sans MT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gezondidee.mumc.nl/de-gevaren-van-lachgas" TargetMode="External"/><Relationship Id="rId2" Type="http://schemas.openxmlformats.org/officeDocument/2006/relationships/hyperlink" Target="https://www.tipsenweetjes.nl/gezondheid/gevaren-lachga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7EA81B-3A8C-DC46-AEDF-8DE76597291F}"/>
              </a:ext>
            </a:extLst>
          </p:cNvPr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nl-NL"/>
              <a:t>Drugsgebruik 14 tot 18 jarige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8434385-999C-EB42-860B-B8A6BF77263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nl-NL"/>
              <a:t>https://www.trimbos.nl/kennis/cijfers/alcohol-drugs-roken-scholieren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536385-D034-6F48-9B43-FA689F4B2DA3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600200" y="508955"/>
            <a:ext cx="8991596" cy="1645920"/>
          </a:xfrm>
        </p:spPr>
        <p:txBody>
          <a:bodyPr/>
          <a:lstStyle/>
          <a:p>
            <a:pPr lvl="0"/>
            <a:r>
              <a:rPr lang="nl-NL" sz="3400"/>
              <a:t>Hoe kun je drugsverbruik verminderen of voorkomen?</a:t>
            </a:r>
            <a:br>
              <a:rPr lang="nl-NL" sz="3400"/>
            </a:br>
            <a:r>
              <a:rPr lang="nl-NL" sz="3400"/>
              <a:t>(of zo veilig mogelijk maken)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21C3A73-A935-9E48-8AD1-2EBC54AE6F5B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2610337" y="2752344"/>
            <a:ext cx="7238198" cy="3903290"/>
          </a:xfrm>
        </p:spPr>
        <p:txBody>
          <a:bodyPr/>
          <a:lstStyle/>
          <a:p>
            <a:pPr lvl="0" algn="l">
              <a:lnSpc>
                <a:spcPct val="90000"/>
              </a:lnSpc>
            </a:pPr>
            <a:r>
              <a:rPr lang="nl-NL" sz="2400"/>
              <a:t>-Voorlichting (trimbos-instituut of het moti-4) leerlingen</a:t>
            </a:r>
          </a:p>
          <a:p>
            <a:pPr lvl="0" algn="l">
              <a:lnSpc>
                <a:spcPct val="90000"/>
              </a:lnSpc>
            </a:pPr>
            <a:r>
              <a:rPr lang="nl-NL" sz="2400"/>
              <a:t>- Voorlichting ouders (drugsinfo.nl)</a:t>
            </a:r>
          </a:p>
          <a:p>
            <a:pPr lvl="0" algn="l">
              <a:lnSpc>
                <a:spcPct val="90000"/>
              </a:lnSpc>
            </a:pPr>
            <a:r>
              <a:rPr lang="nl-NL" sz="2400"/>
              <a:t>- Red alert app waarschuwt als er gevaarlijke pillen in de omloop zijn.</a:t>
            </a:r>
          </a:p>
          <a:p>
            <a:pPr lvl="0" algn="l">
              <a:lnSpc>
                <a:spcPct val="90000"/>
              </a:lnSpc>
            </a:pPr>
            <a:r>
              <a:rPr lang="nl-NL" sz="2400"/>
              <a:t>- Wet en regelgeving</a:t>
            </a:r>
          </a:p>
          <a:p>
            <a:pPr lvl="0" algn="l">
              <a:lnSpc>
                <a:spcPct val="90000"/>
              </a:lnSpc>
            </a:pPr>
            <a:r>
              <a:rPr lang="nl-NL" sz="2400"/>
              <a:t>-Testservices</a:t>
            </a:r>
          </a:p>
          <a:p>
            <a:pPr lvl="0" algn="l">
              <a:lnSpc>
                <a:spcPct val="90000"/>
              </a:lnSpc>
            </a:pPr>
            <a:r>
              <a:rPr lang="nl-NL" sz="2400"/>
              <a:t>-Interventies gericht op het voorkomen van de negatieve sociale gevolgen</a:t>
            </a:r>
          </a:p>
          <a:p>
            <a:pPr lvl="0" algn="l">
              <a:lnSpc>
                <a:spcPct val="90000"/>
              </a:lnSpc>
            </a:pPr>
            <a:r>
              <a:rPr lang="nl-NL" sz="2400"/>
              <a:t>- Oude naalden zijn om te ruilen voor schonen nieuwe</a:t>
            </a:r>
          </a:p>
          <a:p>
            <a:pPr lvl="0" algn="l">
              <a:lnSpc>
                <a:spcPct val="90000"/>
              </a:lnSpc>
            </a:pPr>
            <a:endParaRPr lang="nl-NL" sz="2400"/>
          </a:p>
          <a:p>
            <a:pPr marL="342900" lvl="0" indent="-342900" algn="l">
              <a:lnSpc>
                <a:spcPct val="90000"/>
              </a:lnSpc>
              <a:buChar char="-"/>
            </a:pPr>
            <a:endParaRPr lang="nl-NL" sz="2400"/>
          </a:p>
        </p:txBody>
      </p:sp>
      <p:pic>
        <p:nvPicPr>
          <p:cNvPr id="4" name="Picture 2" descr="Voorkomen - Tegel + Spreuk | TegelSpreuken.nl">
            <a:extLst>
              <a:ext uri="{FF2B5EF4-FFF2-40B4-BE49-F238E27FC236}">
                <a16:creationId xmlns:a16="http://schemas.microsoft.com/office/drawing/2014/main" id="{35DAB179-62C4-544F-A32E-689D867089D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32521" y="2559999"/>
            <a:ext cx="2143125" cy="214312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8FD527-3D12-F844-A228-4F6CE05A7F19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464813" y="1265566"/>
            <a:ext cx="9126983" cy="2767102"/>
          </a:xfrm>
        </p:spPr>
        <p:txBody>
          <a:bodyPr/>
          <a:lstStyle/>
          <a:p>
            <a:pPr lvl="0"/>
            <a:r>
              <a:rPr lang="nl-NL"/>
              <a:t>Alcohol gebruik is gemiddeld altijd nog hoger/meer dan drugs gebruik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7249E0A-F376-1344-A1FD-A8C29AD764D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192028-324D-5847-A6A3-FCCE19104098}"/>
              </a:ext>
            </a:extLst>
          </p:cNvPr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nl-NL"/>
              <a:t>10% heeft wel eens cannabis gebruikt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24B50B5-F58A-8D4C-9EDB-1AE8B11694A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>
              <a:lnSpc>
                <a:spcPct val="90000"/>
              </a:lnSpc>
            </a:pPr>
            <a:r>
              <a:rPr lang="nl-NL"/>
              <a:t>Gebruik is de afgelopen 5 jaar niet veranderd</a:t>
            </a:r>
          </a:p>
          <a:p>
            <a:pPr lvl="0">
              <a:lnSpc>
                <a:spcPct val="90000"/>
              </a:lnSpc>
            </a:pPr>
            <a:r>
              <a:rPr lang="nl-NL"/>
              <a:t>Ook is Cannabis niet zwaar verslavend</a:t>
            </a:r>
          </a:p>
          <a:p>
            <a:pPr lvl="0">
              <a:lnSpc>
                <a:spcPct val="90000"/>
              </a:lnSpc>
            </a:pPr>
            <a:r>
              <a:rPr lang="nl-NL"/>
              <a:t>Tot nu toe lijkt het populairder bij jongens dan bij meisjes</a:t>
            </a:r>
          </a:p>
        </p:txBody>
      </p:sp>
      <p:pic>
        <p:nvPicPr>
          <p:cNvPr id="4" name="Picture 2" descr="Dit doet cannabisgebruik met je brein - Radboud Universiteit">
            <a:extLst>
              <a:ext uri="{FF2B5EF4-FFF2-40B4-BE49-F238E27FC236}">
                <a16:creationId xmlns:a16="http://schemas.microsoft.com/office/drawing/2014/main" id="{8DC636E7-3FCC-3940-A11F-1099BED7CE8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380521" y="198260"/>
            <a:ext cx="3606302" cy="2028550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4BCC19-9A8B-D144-A29C-A52951D1002A}"/>
              </a:ext>
            </a:extLst>
          </p:cNvPr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nl-NL"/>
              <a:t>blowen verhoogd de kans op schizofrenie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C368205-0E4D-AE42-9508-CB57AE2459B1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2494629" y="4352544"/>
            <a:ext cx="7002182" cy="2261320"/>
          </a:xfrm>
        </p:spPr>
        <p:txBody>
          <a:bodyPr/>
          <a:lstStyle/>
          <a:p>
            <a:pPr lvl="0">
              <a:lnSpc>
                <a:spcPct val="80000"/>
              </a:lnSpc>
            </a:pPr>
            <a:r>
              <a:rPr lang="nl-NL" sz="1700"/>
              <a:t>Drugs verstoren de groei van de hersenen</a:t>
            </a:r>
          </a:p>
          <a:p>
            <a:pPr lvl="0">
              <a:lnSpc>
                <a:spcPct val="80000"/>
              </a:lnSpc>
            </a:pPr>
            <a:r>
              <a:rPr lang="nl-NL" sz="1700"/>
              <a:t>Langdurig roken van Cannabis zorgt een toegenomen kans op kanker. </a:t>
            </a:r>
          </a:p>
          <a:p>
            <a:pPr lvl="0">
              <a:lnSpc>
                <a:spcPct val="80000"/>
              </a:lnSpc>
            </a:pPr>
            <a:endParaRPr lang="nl-NL" sz="1700"/>
          </a:p>
          <a:p>
            <a:pPr lvl="0">
              <a:lnSpc>
                <a:spcPct val="80000"/>
              </a:lnSpc>
            </a:pPr>
            <a:endParaRPr lang="nl-NL" sz="1700"/>
          </a:p>
          <a:p>
            <a:pPr lvl="0">
              <a:lnSpc>
                <a:spcPct val="80000"/>
              </a:lnSpc>
            </a:pPr>
            <a:endParaRPr lang="nl-NL" sz="1700"/>
          </a:p>
          <a:p>
            <a:pPr lvl="0">
              <a:lnSpc>
                <a:spcPct val="80000"/>
              </a:lnSpc>
            </a:pPr>
            <a:r>
              <a:rPr lang="nl-NL" sz="1700"/>
              <a:t>https://www.drugsinfo.nl/vraag/is-het-slecht-voor-jongeren-om-drugs-te-gebruiken</a:t>
            </a:r>
          </a:p>
        </p:txBody>
      </p:sp>
      <p:pic>
        <p:nvPicPr>
          <p:cNvPr id="4" name="Picture 2" descr="Schizofrenie – Mindway">
            <a:extLst>
              <a:ext uri="{FF2B5EF4-FFF2-40B4-BE49-F238E27FC236}">
                <a16:creationId xmlns:a16="http://schemas.microsoft.com/office/drawing/2014/main" id="{C772C0CD-3746-0841-92CB-8D884965F41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303331" y="421757"/>
            <a:ext cx="4386943" cy="1645106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3EDA99-E9E4-434C-A28E-10E02DF462F9}"/>
              </a:ext>
            </a:extLst>
          </p:cNvPr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nl-NL"/>
              <a:t>Lachgas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0B363AC-3EF2-5B42-A419-4DB204885CA5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2695194" y="4352544"/>
            <a:ext cx="7150141" cy="1906213"/>
          </a:xfrm>
        </p:spPr>
        <p:txBody>
          <a:bodyPr anchorCtr="0"/>
          <a:lstStyle/>
          <a:p>
            <a:pPr lvl="0" algn="l"/>
            <a:r>
              <a:rPr lang="nl-NL"/>
              <a:t>10% van de jongeren tussen de 12 en 16 heeft wel eens lachgas gebruikt.</a:t>
            </a:r>
          </a:p>
          <a:p>
            <a:pPr lvl="0" algn="l"/>
            <a:r>
              <a:rPr lang="nl-NL"/>
              <a:t>Hoe ouder hoe hoger het gebruik.</a:t>
            </a:r>
          </a:p>
          <a:p>
            <a:pPr lvl="0" algn="l"/>
            <a:r>
              <a:rPr lang="nl-NL"/>
              <a:t>De afgelopen 5 jaar zijn er geen stijgingen waar genomen in lachgas gebruik.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66BD74-B992-1D4E-A996-D020CC3C9AD4}"/>
              </a:ext>
            </a:extLst>
          </p:cNvPr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nl-NL"/>
              <a:t>Gevaren van lachgas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301FCFE-0ECD-CB4A-B8FC-49EB90BBCA08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2299313" y="4032668"/>
            <a:ext cx="7197489" cy="2288240"/>
          </a:xfrm>
        </p:spPr>
        <p:txBody>
          <a:bodyPr anchorCtr="0"/>
          <a:lstStyle/>
          <a:p>
            <a:pPr lvl="0" algn="l">
              <a:lnSpc>
                <a:spcPct val="80000"/>
              </a:lnSpc>
            </a:pPr>
            <a:r>
              <a:rPr lang="nl-NL" sz="1600"/>
              <a:t>- Duizeligheid</a:t>
            </a:r>
          </a:p>
          <a:p>
            <a:pPr lvl="0" algn="l">
              <a:lnSpc>
                <a:spcPct val="80000"/>
              </a:lnSpc>
            </a:pPr>
            <a:r>
              <a:rPr lang="nl-NL" sz="1600"/>
              <a:t>- Misselijkheid</a:t>
            </a:r>
          </a:p>
          <a:p>
            <a:pPr lvl="0" algn="l">
              <a:lnSpc>
                <a:spcPct val="80000"/>
              </a:lnSpc>
            </a:pPr>
            <a:r>
              <a:rPr lang="nl-NL" sz="1600"/>
              <a:t>- Ademhalingsproblemen</a:t>
            </a:r>
          </a:p>
          <a:p>
            <a:pPr lvl="0" algn="l">
              <a:lnSpc>
                <a:spcPct val="80000"/>
              </a:lnSpc>
            </a:pPr>
            <a:r>
              <a:rPr lang="nl-NL" sz="1600"/>
              <a:t>- Uitvalsverschijnselen</a:t>
            </a:r>
          </a:p>
          <a:p>
            <a:pPr lvl="0" algn="l">
              <a:lnSpc>
                <a:spcPct val="80000"/>
              </a:lnSpc>
            </a:pPr>
            <a:r>
              <a:rPr lang="nl-NL" sz="1600"/>
              <a:t>- Verschijnselen van een dwarslesie</a:t>
            </a:r>
          </a:p>
          <a:p>
            <a:pPr lvl="0" algn="l">
              <a:lnSpc>
                <a:spcPct val="80000"/>
              </a:lnSpc>
            </a:pPr>
            <a:r>
              <a:rPr lang="nl-NL" sz="1600">
                <a:hlinkClick r:id="rId2"/>
              </a:rPr>
              <a:t>https://www.tipsenweetjes.nl/gezondheid/gevaren-lachgas/</a:t>
            </a:r>
            <a:endParaRPr lang="nl-NL" sz="1600"/>
          </a:p>
          <a:p>
            <a:pPr lvl="0" algn="l">
              <a:lnSpc>
                <a:spcPct val="80000"/>
              </a:lnSpc>
            </a:pPr>
            <a:r>
              <a:rPr lang="nl-NL" sz="1600">
                <a:hlinkClick r:id="rId3"/>
              </a:rPr>
              <a:t>https://gezondidee.mumc.nl/de-gevaren-van-lachgas</a:t>
            </a:r>
            <a:r>
              <a:rPr lang="nl-NL" sz="160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DCDD3C-29ED-8748-A7D7-1DAC740DB90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633493" y="1828800"/>
            <a:ext cx="8958312" cy="2203859"/>
          </a:xfrm>
        </p:spPr>
        <p:txBody>
          <a:bodyPr/>
          <a:lstStyle/>
          <a:p>
            <a:pPr lvl="0"/>
            <a:r>
              <a:rPr lang="nl-NL" sz="3100"/>
              <a:t>Veel jongen willen ergens bij horen. Door mee te doen met drugs krijgen ze het gevoel onderdeel van een groep te zijn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DEE64D1-7FB7-6940-B100-0019695C72A3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9650595" y="5702143"/>
            <a:ext cx="2664104" cy="61740"/>
          </a:xfrm>
        </p:spPr>
        <p:txBody>
          <a:bodyPr/>
          <a:lstStyle/>
          <a:p>
            <a:endParaRPr lang="nl-NL"/>
          </a:p>
        </p:txBody>
      </p:sp>
      <p:pic>
        <p:nvPicPr>
          <p:cNvPr id="4" name="Picture 2" descr="Hoe groepsdruk leidt tot pesten">
            <a:extLst>
              <a:ext uri="{FF2B5EF4-FFF2-40B4-BE49-F238E27FC236}">
                <a16:creationId xmlns:a16="http://schemas.microsoft.com/office/drawing/2014/main" id="{7D6B0A0F-9A98-7949-832F-C28D8F5A533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127114" y="4032659"/>
            <a:ext cx="3967224" cy="264998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Tekstvak 3">
            <a:extLst>
              <a:ext uri="{FF2B5EF4-FFF2-40B4-BE49-F238E27FC236}">
                <a16:creationId xmlns:a16="http://schemas.microsoft.com/office/drawing/2014/main" id="{A5EBFE08-C066-8A4D-89B4-B4C6D55C24C1}"/>
              </a:ext>
            </a:extLst>
          </p:cNvPr>
          <p:cNvSpPr txBox="1"/>
          <p:nvPr/>
        </p:nvSpPr>
        <p:spPr>
          <a:xfrm>
            <a:off x="1083079" y="4500978"/>
            <a:ext cx="5202314" cy="23083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FFFFFF"/>
                </a:solidFill>
                <a:uFillTx/>
                <a:latin typeface="Gill Sans MT"/>
              </a:rPr>
              <a:t>Maar ook uit verveling, als slaap-of kalmeringsmiddel, om negatieve gevoelens te vergeten of om extra creatief te worden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Gill Sans MT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FFFFFF"/>
                </a:solidFill>
                <a:uFillTx/>
                <a:latin typeface="Gill Sans MT"/>
              </a:rPr>
              <a:t>https://www.jellinek.nl/vraag-antwoord/waarom-worden-drugs-gebruikt/#:~:text=Ook%20achter%20het%20gebruik%20om,en%20verdoven%20van%20nare%20gevoelens.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E03056-9676-1340-938E-02A72B7855C6}"/>
              </a:ext>
            </a:extLst>
          </p:cNvPr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nl-NL"/>
              <a:t>Andere zaken die van invloed zijn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0E2827C-A24F-DF46-8DCC-D00823778148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686757" y="4352544"/>
            <a:ext cx="7810045" cy="2505456"/>
          </a:xfrm>
        </p:spPr>
        <p:txBody>
          <a:bodyPr anchorCtr="0"/>
          <a:lstStyle/>
          <a:p>
            <a:pPr lvl="0" algn="l">
              <a:lnSpc>
                <a:spcPct val="80000"/>
              </a:lnSpc>
            </a:pPr>
            <a:r>
              <a:rPr lang="nl-NL" sz="1900"/>
              <a:t>Wanneer er in jouw wijk of buurt vaak drugs word gebruikt</a:t>
            </a:r>
          </a:p>
          <a:p>
            <a:pPr lvl="0" algn="l">
              <a:lnSpc>
                <a:spcPct val="80000"/>
              </a:lnSpc>
            </a:pPr>
            <a:r>
              <a:rPr lang="nl-NL" sz="1900"/>
              <a:t>Wanneer je ouders verslaafd zijn of zijn geweest</a:t>
            </a:r>
          </a:p>
          <a:p>
            <a:pPr lvl="0" algn="l">
              <a:lnSpc>
                <a:spcPct val="80000"/>
              </a:lnSpc>
            </a:pPr>
            <a:r>
              <a:rPr lang="nl-NL" sz="1900"/>
              <a:t>Wanneer je een instabiele gezinssituatie hebt</a:t>
            </a:r>
          </a:p>
          <a:p>
            <a:pPr lvl="0" algn="l">
              <a:lnSpc>
                <a:spcPct val="80000"/>
              </a:lnSpc>
            </a:pPr>
            <a:r>
              <a:rPr lang="nl-NL" sz="1900"/>
              <a:t>Wanneer je je bevind in een crimineelcircuit </a:t>
            </a:r>
          </a:p>
          <a:p>
            <a:pPr lvl="0" algn="l">
              <a:lnSpc>
                <a:spcPct val="80000"/>
              </a:lnSpc>
            </a:pPr>
            <a:r>
              <a:rPr lang="nl-NL" sz="1900"/>
              <a:t>Of tot slot wanneer je veel uitgaat.</a:t>
            </a:r>
          </a:p>
          <a:p>
            <a:pPr lvl="0" algn="l">
              <a:lnSpc>
                <a:spcPct val="80000"/>
              </a:lnSpc>
            </a:pPr>
            <a:endParaRPr lang="nl-NL" sz="1900"/>
          </a:p>
          <a:p>
            <a:pPr lvl="0" algn="l">
              <a:lnSpc>
                <a:spcPct val="80000"/>
              </a:lnSpc>
            </a:pPr>
            <a:r>
              <a:rPr lang="nl-NL" sz="1900"/>
              <a:t>https://www.loketgezondleven.nl/gezondheidsthema/drugs/cijfers-en-feiten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2914A0-EC95-0E4F-9CC7-7CE14158C696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360499" y="2129573"/>
            <a:ext cx="8991596" cy="1645920"/>
          </a:xfrm>
        </p:spPr>
        <p:txBody>
          <a:bodyPr/>
          <a:lstStyle/>
          <a:p>
            <a:pPr lvl="0"/>
            <a:r>
              <a:rPr lang="nl-NL"/>
              <a:t>Afkicken kan lastig, zwaar of zelfs gevaarlijk zijn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F2B568E-50C5-1A45-9291-A4B393299C74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2661059" y="3775493"/>
            <a:ext cx="6801608" cy="2625306"/>
          </a:xfrm>
        </p:spPr>
        <p:txBody>
          <a:bodyPr anchorCtr="0"/>
          <a:lstStyle/>
          <a:p>
            <a:pPr lvl="0" algn="l"/>
            <a:r>
              <a:rPr lang="nl-NL"/>
              <a:t>Afkick verschijnselen:</a:t>
            </a:r>
          </a:p>
          <a:p>
            <a:pPr lvl="0" algn="l"/>
            <a:r>
              <a:rPr lang="nl-NL"/>
              <a:t>     - Depressies                       - Flashbacks</a:t>
            </a:r>
          </a:p>
          <a:p>
            <a:pPr marL="342900" lvl="0" indent="-342900" algn="l">
              <a:buChar char="-"/>
            </a:pPr>
            <a:r>
              <a:rPr lang="nl-NL"/>
              <a:t>- Slapenloosheid                 - Hartkloppingen</a:t>
            </a:r>
          </a:p>
          <a:p>
            <a:pPr marL="342900" lvl="0" indent="-342900" algn="l">
              <a:buChar char="-"/>
            </a:pPr>
            <a:r>
              <a:rPr lang="nl-NL"/>
              <a:t>- Zweten                           - Agressie</a:t>
            </a:r>
          </a:p>
          <a:p>
            <a:pPr marL="342900" lvl="0" indent="-342900" algn="l">
              <a:buChar char="-"/>
            </a:pPr>
            <a:r>
              <a:rPr lang="nl-NL"/>
              <a:t>- Koorts                            - Gedragsstoornissen</a:t>
            </a:r>
          </a:p>
          <a:p>
            <a:pPr marL="342900" lvl="0" indent="-342900" algn="l">
              <a:buChar char="-"/>
            </a:pPr>
            <a:r>
              <a:rPr lang="nl-NL"/>
              <a:t>- Hallucinaties</a:t>
            </a:r>
          </a:p>
        </p:txBody>
      </p:sp>
      <p:pic>
        <p:nvPicPr>
          <p:cNvPr id="4" name="Picture 2" descr="Afkickverschijnselen na het stoppen met suiker | SuikerWijzer">
            <a:extLst>
              <a:ext uri="{FF2B5EF4-FFF2-40B4-BE49-F238E27FC236}">
                <a16:creationId xmlns:a16="http://schemas.microsoft.com/office/drawing/2014/main" id="{50CD0B2B-1E21-874F-93DA-924BCC02D4F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 rot="1038303">
            <a:off x="9441572" y="271540"/>
            <a:ext cx="2779849" cy="251016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akke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TM10001115%5b%5bfn=Pakket%5d%5d</Template>
  <TotalTime>59</TotalTime>
  <Words>413</Words>
  <Application>Microsoft Macintosh PowerPoint</Application>
  <PresentationFormat>Breedbeeld</PresentationFormat>
  <Paragraphs>53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Gill Sans MT</vt:lpstr>
      <vt:lpstr>Pakket</vt:lpstr>
      <vt:lpstr>Drugsgebruik 14 tot 18 jarige</vt:lpstr>
      <vt:lpstr>Alcohol gebruik is gemiddeld altijd nog hoger/meer dan drugs gebruik</vt:lpstr>
      <vt:lpstr>10% heeft wel eens cannabis gebruikt</vt:lpstr>
      <vt:lpstr>blowen verhoogd de kans op schizofrenie</vt:lpstr>
      <vt:lpstr>Lachgas</vt:lpstr>
      <vt:lpstr>Gevaren van lachgas</vt:lpstr>
      <vt:lpstr>Veel jongen willen ergens bij horen. Door mee te doen met drugs krijgen ze het gevoel onderdeel van een groep te zijn</vt:lpstr>
      <vt:lpstr>Andere zaken die van invloed zijn</vt:lpstr>
      <vt:lpstr>Afkicken kan lastig, zwaar of zelfs gevaarlijk zijn</vt:lpstr>
      <vt:lpstr>Hoe kun je drugsverbruik verminderen of voorkomen? (of zo veilig mogelijk maken)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Drugsgebruik 14 tot 18 jarige</dc:title>
  <dc:creator>Charlotte van der Velden</dc:creator>
  <cp:lastModifiedBy>Mariska de Rouw</cp:lastModifiedBy>
  <cp:revision>1</cp:revision>
  <dcterms:created xsi:type="dcterms:W3CDTF">2021-03-23T09:11:28Z</dcterms:created>
  <dcterms:modified xsi:type="dcterms:W3CDTF">2021-04-06T06:52:21Z</dcterms:modified>
</cp:coreProperties>
</file>